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37" r:id="rId4"/>
    <p:sldId id="338" r:id="rId5"/>
    <p:sldId id="339" r:id="rId6"/>
    <p:sldId id="343" r:id="rId7"/>
    <p:sldId id="296" r:id="rId8"/>
    <p:sldId id="298" r:id="rId9"/>
    <p:sldId id="299" r:id="rId10"/>
    <p:sldId id="340" r:id="rId11"/>
    <p:sldId id="34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333" r:id="rId23"/>
    <p:sldId id="335" r:id="rId24"/>
    <p:sldId id="336" r:id="rId25"/>
    <p:sldId id="283" r:id="rId26"/>
    <p:sldId id="345" r:id="rId27"/>
    <p:sldId id="285" r:id="rId28"/>
    <p:sldId id="288" r:id="rId29"/>
    <p:sldId id="286" r:id="rId30"/>
    <p:sldId id="287" r:id="rId31"/>
    <p:sldId id="344" r:id="rId32"/>
    <p:sldId id="289" r:id="rId33"/>
    <p:sldId id="290" r:id="rId34"/>
    <p:sldId id="291" r:id="rId35"/>
    <p:sldId id="332" r:id="rId36"/>
    <p:sldId id="294" r:id="rId37"/>
    <p:sldId id="300" r:id="rId38"/>
    <p:sldId id="334" r:id="rId39"/>
    <p:sldId id="301" r:id="rId40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9" roundtripDataSignature="AMtx7mi+rQYTmSr+UYOz52DwrHj43aMS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/>
    <p:restoredTop sz="72079"/>
  </p:normalViewPr>
  <p:slideViewPr>
    <p:cSldViewPr snapToGrid="0" snapToObjects="1">
      <p:cViewPr varScale="1">
        <p:scale>
          <a:sx n="127" d="100"/>
          <a:sy n="127" d="100"/>
        </p:scale>
        <p:origin x="2112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4" name="Google Shape;354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5" name="Google Shape;355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8845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4" name="Google Shape;354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5" name="Google Shape;355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0616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9" name="Google Shape;369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p1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5" name="Google Shape;385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6" name="Google Shape;386;p1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1" name="Google Shape;40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2" name="Google Shape;402;p1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7" name="Google Shape;417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8" name="Google Shape;418;p2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3" name="Google Shape;433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4" name="Google Shape;434;p2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0" name="Google Shape;450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1" name="Google Shape;451;p5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7" name="Google Shape;467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8" name="Google Shape;468;p5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4" name="Google Shape;484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5" name="Google Shape;485;p6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1" name="Google Shape;501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2" name="Google Shape;502;p6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6354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45614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9" name="Google Shape;519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0" name="Google Shape;520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38328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9" name="Google Shape;539;p6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44310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3" name="Google Shape;553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4" name="Google Shape;554;p6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Google Shape;637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8" name="Google Shape;638;p6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6" name="Google Shape;596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7" name="Google Shape;597;p6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76949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8" name="Google Shape;608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9" name="Google Shape;609;p6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897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3" name="Google Shape;683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84" name="Google Shape;684;p6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3" name="Google Shape;713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14" name="Google Shape;714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1" name="Google Shape;721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22" name="Google Shape;722;p7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1159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4" name="Google Shape;744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375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59240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44" name="Google Shape;744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281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627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223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6482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3" name="Google Shape;25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4325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88" name="Google Shape;288;p1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0096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3" name="Google Shape;323;p1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497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276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B1BC0B72-8D96-EB78-EE59-5FF7F7366C2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505B496-2B0E-0CA1-8326-32EFC636C8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F1418A41-6F78-A26D-1857-E527AB05B054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15: Building Connections &amp; Compiler Phases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437304A3-FDF1-DE0A-62F3-35DDF3CA5DE4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C620218C-54CC-AE93-DD21-829F16611746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667820E1-F76C-F28E-54BE-E23E875F7010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B49160E0-8AF3-5B2F-DA68-EEF6E3CD3F87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15: Building Connections &amp; Compiler Phases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7A12017F-6651-6482-942A-AAEF2F372EA2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Building Connections &amp;</a:t>
            </a:r>
            <a:br>
              <a:rPr lang="en-US" b="0" dirty="0"/>
            </a:br>
            <a:r>
              <a:rPr lang="en-US" b="0" dirty="0"/>
              <a:t>Compiler Phases</a:t>
            </a:r>
            <a:endParaRPr sz="3100" dirty="0"/>
          </a:p>
        </p:txBody>
      </p:sp>
      <p:sp>
        <p:nvSpPr>
          <p:cNvPr id="4" name="Google Shape;34;p1">
            <a:extLst>
              <a:ext uri="{FF2B5EF4-FFF2-40B4-BE49-F238E27FC236}">
                <a16:creationId xmlns:a16="http://schemas.microsoft.com/office/drawing/2014/main" id="{E2421D3D-E92E-C76F-DACD-D3F8D43F2BD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5214257"/>
            <a:ext cx="7772400" cy="1262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Building People Connections in College, Exploring the Compiler Phases, Project 7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6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16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Scanner: How?</a:t>
            </a:r>
            <a:endParaRPr dirty="0"/>
          </a:p>
        </p:txBody>
      </p:sp>
      <p:sp>
        <p:nvSpPr>
          <p:cNvPr id="359" name="Google Shape;359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60" name="Google Shape;360;p16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 sz="29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6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2" name="Google Shape;362;p16"/>
          <p:cNvGrpSpPr/>
          <p:nvPr/>
        </p:nvGrpSpPr>
        <p:grpSpPr>
          <a:xfrm>
            <a:off x="434700" y="1320200"/>
            <a:ext cx="485700" cy="700200"/>
            <a:chOff x="378775" y="1640775"/>
            <a:chExt cx="485700" cy="700200"/>
          </a:xfrm>
        </p:grpSpPr>
        <p:sp>
          <p:nvSpPr>
            <p:cNvPr id="363" name="Google Shape;363;p16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6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5" name="Google Shape;365;p16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6" name="Google Shape;366;p16"/>
          <p:cNvSpPr txBox="1">
            <a:spLocks noGrp="1"/>
          </p:cNvSpPr>
          <p:nvPr>
            <p:ph type="body" idx="1"/>
          </p:nvPr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How to distinguish built-in keywords (e.g., “let”) from identifiers (e.g., “bar”)?</a:t>
            </a:r>
          </a:p>
          <a:p>
            <a:pPr marL="640080" lvl="1" indent="-283464"/>
            <a:r>
              <a:rPr lang="en-US" dirty="0"/>
              <a:t>When token is done, check against list of keywords</a:t>
            </a:r>
          </a:p>
          <a:p>
            <a:pPr marL="347472" lvl="0" indent="-215392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6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16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59" name="Google Shape;359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60" name="Google Shape;360;p16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 sz="29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6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2" name="Google Shape;362;p16"/>
          <p:cNvGrpSpPr/>
          <p:nvPr/>
        </p:nvGrpSpPr>
        <p:grpSpPr>
          <a:xfrm>
            <a:off x="434700" y="1320200"/>
            <a:ext cx="485700" cy="700200"/>
            <a:chOff x="378775" y="1640775"/>
            <a:chExt cx="485700" cy="700200"/>
          </a:xfrm>
        </p:grpSpPr>
        <p:sp>
          <p:nvSpPr>
            <p:cNvPr id="363" name="Google Shape;363;p16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6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5" name="Google Shape;365;p16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6" name="Google Shape;366;p16"/>
          <p:cNvSpPr txBox="1">
            <a:spLocks noGrp="1"/>
          </p:cNvSpPr>
          <p:nvPr>
            <p:ph type="body" idx="1"/>
          </p:nvPr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Break off a token when we complete one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the next char could be part of this token, accumulate it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790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7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17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74" name="Google Shape;374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75" name="Google Shape;375;p17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7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7" name="Google Shape;377;p17"/>
          <p:cNvGrpSpPr/>
          <p:nvPr/>
        </p:nvGrpSpPr>
        <p:grpSpPr>
          <a:xfrm>
            <a:off x="609550" y="1320200"/>
            <a:ext cx="485700" cy="700200"/>
            <a:chOff x="378775" y="1640775"/>
            <a:chExt cx="485700" cy="700200"/>
          </a:xfrm>
        </p:grpSpPr>
        <p:sp>
          <p:nvSpPr>
            <p:cNvPr id="378" name="Google Shape;378;p17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7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0" name="Google Shape;380;p17"/>
          <p:cNvSpPr txBox="1"/>
          <p:nvPr/>
        </p:nvSpPr>
        <p:spPr>
          <a:xfrm>
            <a:off x="480950" y="2819488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1" name="Google Shape;381;p17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2D1AB361-BEFA-0268-3EF5-BF51365582F9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18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8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390" name="Google Shape;390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91" name="Google Shape;391;p18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8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3" name="Google Shape;393;p18"/>
          <p:cNvGrpSpPr/>
          <p:nvPr/>
        </p:nvGrpSpPr>
        <p:grpSpPr>
          <a:xfrm>
            <a:off x="867014" y="1320200"/>
            <a:ext cx="485700" cy="700200"/>
            <a:chOff x="378775" y="1640775"/>
            <a:chExt cx="485700" cy="700200"/>
          </a:xfrm>
        </p:grpSpPr>
        <p:sp>
          <p:nvSpPr>
            <p:cNvPr id="394" name="Google Shape;394;p18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8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6" name="Google Shape;396;p18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7" name="Google Shape;397;p18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D7F10C31-1D5B-6462-2C21-F9E8FC5CFAF7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9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9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06" name="Google Shape;40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407" name="Google Shape;407;p19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19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9" name="Google Shape;409;p19"/>
          <p:cNvGrpSpPr/>
          <p:nvPr/>
        </p:nvGrpSpPr>
        <p:grpSpPr>
          <a:xfrm>
            <a:off x="1082549" y="1320200"/>
            <a:ext cx="485700" cy="700200"/>
            <a:chOff x="378775" y="1640775"/>
            <a:chExt cx="485700" cy="700200"/>
          </a:xfrm>
        </p:grpSpPr>
        <p:sp>
          <p:nvSpPr>
            <p:cNvPr id="410" name="Google Shape;410;p19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9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2" name="Google Shape;412;p19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3" name="Google Shape;413;p19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1845BFDE-36CC-AD75-4F5C-8695869ECFB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0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20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22" name="Google Shape;422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423" name="Google Shape;423;p20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0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5" name="Google Shape;425;p20"/>
          <p:cNvGrpSpPr/>
          <p:nvPr/>
        </p:nvGrpSpPr>
        <p:grpSpPr>
          <a:xfrm>
            <a:off x="1296419" y="1320200"/>
            <a:ext cx="485700" cy="700200"/>
            <a:chOff x="378775" y="1640775"/>
            <a:chExt cx="485700" cy="700200"/>
          </a:xfrm>
        </p:grpSpPr>
        <p:sp>
          <p:nvSpPr>
            <p:cNvPr id="426" name="Google Shape;426;p20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0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28" name="Google Shape;428;p20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29" name="Google Shape;429;p20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104E633C-4EDF-6D55-2659-4430314CF538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1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21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38" name="Google Shape;438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439" name="Google Shape;439;p21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21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1" name="Google Shape;441;p21"/>
          <p:cNvGrpSpPr/>
          <p:nvPr/>
        </p:nvGrpSpPr>
        <p:grpSpPr>
          <a:xfrm>
            <a:off x="1504401" y="1329900"/>
            <a:ext cx="485700" cy="700200"/>
            <a:chOff x="378775" y="1640775"/>
            <a:chExt cx="485700" cy="700200"/>
          </a:xfrm>
        </p:grpSpPr>
        <p:sp>
          <p:nvSpPr>
            <p:cNvPr id="442" name="Google Shape;442;p21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1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4" name="Google Shape;444;p21"/>
          <p:cNvSpPr txBox="1"/>
          <p:nvPr/>
        </p:nvSpPr>
        <p:spPr>
          <a:xfrm>
            <a:off x="480950" y="2819488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45" name="Google Shape;445;p21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6" name="Google Shape;446;p21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6713E947-B8AF-70D2-CEDA-AE1C489610A4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5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5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55" name="Google Shape;455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456" name="Google Shape;456;p55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55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8" name="Google Shape;458;p55"/>
          <p:cNvGrpSpPr/>
          <p:nvPr/>
        </p:nvGrpSpPr>
        <p:grpSpPr>
          <a:xfrm>
            <a:off x="1734187" y="1329900"/>
            <a:ext cx="485700" cy="700200"/>
            <a:chOff x="378775" y="1640775"/>
            <a:chExt cx="485700" cy="700200"/>
          </a:xfrm>
        </p:grpSpPr>
        <p:sp>
          <p:nvSpPr>
            <p:cNvPr id="459" name="Google Shape;459;p55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55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1" name="Google Shape;461;p55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2" name="Google Shape;462;p55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3" name="Google Shape;463;p55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286895EA-32C9-7B5E-CEA4-CDE079E6915A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9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59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72" name="Google Shape;472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473" name="Google Shape;473;p59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59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5" name="Google Shape;475;p59"/>
          <p:cNvGrpSpPr/>
          <p:nvPr/>
        </p:nvGrpSpPr>
        <p:grpSpPr>
          <a:xfrm>
            <a:off x="1974503" y="1329900"/>
            <a:ext cx="485700" cy="700200"/>
            <a:chOff x="378775" y="1640775"/>
            <a:chExt cx="485700" cy="700200"/>
          </a:xfrm>
        </p:grpSpPr>
        <p:sp>
          <p:nvSpPr>
            <p:cNvPr id="476" name="Google Shape;476;p59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59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8" name="Google Shape;478;p59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9" name="Google Shape;479;p59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80" name="Google Shape;480;p59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E4584256-452C-0E08-3772-1C851AAED146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60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p60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489" name="Google Shape;489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490" name="Google Shape;490;p60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60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60"/>
          <p:cNvGrpSpPr/>
          <p:nvPr/>
        </p:nvGrpSpPr>
        <p:grpSpPr>
          <a:xfrm>
            <a:off x="2188057" y="1329900"/>
            <a:ext cx="485700" cy="700200"/>
            <a:chOff x="378775" y="1640775"/>
            <a:chExt cx="485700" cy="700200"/>
          </a:xfrm>
        </p:grpSpPr>
        <p:sp>
          <p:nvSpPr>
            <p:cNvPr id="493" name="Google Shape;493;p60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60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60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bar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6" name="Google Shape;496;p60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7" name="Google Shape;497;p60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0AB67207-D203-3C72-FBB8-636EDEC63302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Building People Connections in College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/>
            <a:r>
              <a:rPr lang="en-US" b="1" dirty="0">
                <a:solidFill>
                  <a:srgbClr val="4B2A85"/>
                </a:solidFill>
              </a:rPr>
              <a:t>Benefits of Building Connections, Networking Strategies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Exploring the Compiler Phases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61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61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06" name="Google Shape;506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507" name="Google Shape;507;p61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61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9" name="Google Shape;509;p61"/>
          <p:cNvGrpSpPr/>
          <p:nvPr/>
        </p:nvGrpSpPr>
        <p:grpSpPr>
          <a:xfrm>
            <a:off x="2404016" y="1320200"/>
            <a:ext cx="485700" cy="700200"/>
            <a:chOff x="378775" y="1640775"/>
            <a:chExt cx="485700" cy="700200"/>
          </a:xfrm>
        </p:grpSpPr>
        <p:sp>
          <p:nvSpPr>
            <p:cNvPr id="510" name="Google Shape;510;p61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61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2" name="Google Shape;512;p61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Google Shape;513;p61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Google Shape;514;p61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5" name="Google Shape;515;p61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08822EE0-88C9-A1D3-AD19-29FFF99AF163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2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2640505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0" name="Google Shape;530;p62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98797B29-35DA-59E5-9131-D7092FD389CC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2"/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2851518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0" name="Google Shape;530;p62"/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366;p16">
            <a:extLst>
              <a:ext uri="{FF2B5EF4-FFF2-40B4-BE49-F238E27FC236}">
                <a16:creationId xmlns:a16="http://schemas.microsoft.com/office/drawing/2014/main" id="{1DBA0206-6C61-5D76-0408-EE794D20C251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69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3092677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357;p16">
            <a:extLst>
              <a:ext uri="{FF2B5EF4-FFF2-40B4-BE49-F238E27FC236}">
                <a16:creationId xmlns:a16="http://schemas.microsoft.com/office/drawing/2014/main" id="{54F64758-BBF7-CE80-A6B5-FA64FF336420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65;p16">
            <a:extLst>
              <a:ext uri="{FF2B5EF4-FFF2-40B4-BE49-F238E27FC236}">
                <a16:creationId xmlns:a16="http://schemas.microsoft.com/office/drawing/2014/main" id="{14735976-0CD8-24AD-F1EA-549133FF7ECE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534;p62">
            <a:extLst>
              <a:ext uri="{FF2B5EF4-FFF2-40B4-BE49-F238E27FC236}">
                <a16:creationId xmlns:a16="http://schemas.microsoft.com/office/drawing/2014/main" id="{AD77896E-C513-7F64-48D2-1C4D20E00075}"/>
              </a:ext>
            </a:extLst>
          </p:cNvPr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" name="Google Shape;534;p62">
            <a:extLst>
              <a:ext uri="{FF2B5EF4-FFF2-40B4-BE49-F238E27FC236}">
                <a16:creationId xmlns:a16="http://schemas.microsoft.com/office/drawing/2014/main" id="{EAF8C5B3-0A17-E7E9-EF4A-62090198BF80}"/>
              </a:ext>
            </a:extLst>
          </p:cNvPr>
          <p:cNvSpPr/>
          <p:nvPr/>
        </p:nvSpPr>
        <p:spPr>
          <a:xfrm>
            <a:off x="5898620" y="1155001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" name="Google Shape;366;p16">
            <a:extLst>
              <a:ext uri="{FF2B5EF4-FFF2-40B4-BE49-F238E27FC236}">
                <a16:creationId xmlns:a16="http://schemas.microsoft.com/office/drawing/2014/main" id="{91D6CB9D-21CD-69B1-456A-274D5FB41ECF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28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2"/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How?</a:t>
            </a:r>
            <a:endParaRPr/>
          </a:p>
        </p:txBody>
      </p:sp>
      <p:sp>
        <p:nvSpPr>
          <p:cNvPr id="524" name="Google Shape;524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525" name="Google Shape;525;p62"/>
          <p:cNvSpPr/>
          <p:nvPr/>
        </p:nvSpPr>
        <p:spPr>
          <a:xfrm>
            <a:off x="480950" y="1796200"/>
            <a:ext cx="3159300" cy="878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let bar=10;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62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27" name="Google Shape;527;p62"/>
          <p:cNvGrpSpPr/>
          <p:nvPr/>
        </p:nvGrpSpPr>
        <p:grpSpPr>
          <a:xfrm>
            <a:off x="3313739" y="1329900"/>
            <a:ext cx="485700" cy="700200"/>
            <a:chOff x="378775" y="1640775"/>
            <a:chExt cx="485700" cy="700200"/>
          </a:xfrm>
        </p:grpSpPr>
        <p:sp>
          <p:nvSpPr>
            <p:cNvPr id="528" name="Google Shape;528;p62"/>
            <p:cNvSpPr/>
            <p:nvPr/>
          </p:nvSpPr>
          <p:spPr>
            <a:xfrm>
              <a:off x="475975" y="1923375"/>
              <a:ext cx="291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D966"/>
            </a:solidFill>
            <a:ln w="19050" cap="flat" cmpd="sng">
              <a:solidFill>
                <a:srgbClr val="BF9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62"/>
            <p:cNvSpPr txBox="1"/>
            <p:nvPr/>
          </p:nvSpPr>
          <p:spPr>
            <a:xfrm>
              <a:off x="378775" y="1640775"/>
              <a:ext cx="485700" cy="28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BF9000"/>
                  </a:solidFill>
                  <a:latin typeface="Calibri"/>
                  <a:ea typeface="Calibri"/>
                  <a:cs typeface="Calibri"/>
                  <a:sym typeface="Calibri"/>
                </a:rPr>
                <a:t>curr</a:t>
              </a:r>
              <a:endParaRPr sz="1400" b="1" i="0" u="none" strike="noStrike" cap="none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1" name="Google Shape;531;p62"/>
          <p:cNvSpPr/>
          <p:nvPr/>
        </p:nvSpPr>
        <p:spPr>
          <a:xfrm>
            <a:off x="4844250" y="73335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2"/>
          <p:cNvSpPr/>
          <p:nvPr/>
        </p:nvSpPr>
        <p:spPr>
          <a:xfrm>
            <a:off x="6152600" y="733350"/>
            <a:ext cx="609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3" name="Google Shape;533;p62"/>
          <p:cNvSpPr/>
          <p:nvPr/>
        </p:nvSpPr>
        <p:spPr>
          <a:xfrm>
            <a:off x="6895750" y="733350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4" name="Google Shape;534;p62"/>
          <p:cNvSpPr/>
          <p:nvPr/>
        </p:nvSpPr>
        <p:spPr>
          <a:xfrm>
            <a:off x="4844250" y="1150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34;p62">
            <a:extLst>
              <a:ext uri="{FF2B5EF4-FFF2-40B4-BE49-F238E27FC236}">
                <a16:creationId xmlns:a16="http://schemas.microsoft.com/office/drawing/2014/main" id="{1B709017-6BA1-95F1-BF1F-03A647C835D8}"/>
              </a:ext>
            </a:extLst>
          </p:cNvPr>
          <p:cNvSpPr/>
          <p:nvPr/>
        </p:nvSpPr>
        <p:spPr>
          <a:xfrm>
            <a:off x="5898620" y="1155001"/>
            <a:ext cx="10326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357;p16">
            <a:extLst>
              <a:ext uri="{FF2B5EF4-FFF2-40B4-BE49-F238E27FC236}">
                <a16:creationId xmlns:a16="http://schemas.microsoft.com/office/drawing/2014/main" id="{54F64758-BBF7-CE80-A6B5-FA64FF336420}"/>
              </a:ext>
            </a:extLst>
          </p:cNvPr>
          <p:cNvSpPr/>
          <p:nvPr/>
        </p:nvSpPr>
        <p:spPr>
          <a:xfrm>
            <a:off x="1942800" y="2832550"/>
            <a:ext cx="951900" cy="3651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65;p16">
            <a:extLst>
              <a:ext uri="{FF2B5EF4-FFF2-40B4-BE49-F238E27FC236}">
                <a16:creationId xmlns:a16="http://schemas.microsoft.com/office/drawing/2014/main" id="{14735976-0CD8-24AD-F1EA-549133FF7ECE}"/>
              </a:ext>
            </a:extLst>
          </p:cNvPr>
          <p:cNvSpPr txBox="1"/>
          <p:nvPr/>
        </p:nvSpPr>
        <p:spPr>
          <a:xfrm>
            <a:off x="480950" y="2832550"/>
            <a:ext cx="228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BF9000"/>
                </a:solidFill>
                <a:latin typeface="Calibri"/>
                <a:ea typeface="Calibri"/>
                <a:cs typeface="Calibri"/>
                <a:sym typeface="Calibri"/>
              </a:rPr>
              <a:t>Accumulated:   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" name="Google Shape;531;p62">
            <a:extLst>
              <a:ext uri="{FF2B5EF4-FFF2-40B4-BE49-F238E27FC236}">
                <a16:creationId xmlns:a16="http://schemas.microsoft.com/office/drawing/2014/main" id="{23BBD2DC-479B-DEEA-D4A3-1A10DBB9886F}"/>
              </a:ext>
            </a:extLst>
          </p:cNvPr>
          <p:cNvSpPr/>
          <p:nvPr/>
        </p:nvSpPr>
        <p:spPr>
          <a:xfrm>
            <a:off x="7053790" y="1156438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" name="Google Shape;366;p16">
            <a:extLst>
              <a:ext uri="{FF2B5EF4-FFF2-40B4-BE49-F238E27FC236}">
                <a16:creationId xmlns:a16="http://schemas.microsoft.com/office/drawing/2014/main" id="{02A71AB3-E95C-E224-A9C6-6F999F4C12D1}"/>
              </a:ext>
            </a:extLst>
          </p:cNvPr>
          <p:cNvSpPr txBox="1">
            <a:spLocks/>
          </p:cNvSpPr>
          <p:nvPr/>
        </p:nvSpPr>
        <p:spPr>
          <a:xfrm>
            <a:off x="396875" y="3945432"/>
            <a:ext cx="8302650" cy="318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How can we take a line of code in Jack and convert this into a token stream?</a:t>
            </a:r>
          </a:p>
          <a:p>
            <a:pPr marL="640080" lvl="1" indent="-283464"/>
            <a:r>
              <a:rPr lang="en-US" dirty="0"/>
              <a:t>Keep cursor on current char</a:t>
            </a:r>
          </a:p>
          <a:p>
            <a:pPr marL="640080" lvl="1" indent="-283464"/>
            <a:r>
              <a:rPr lang="en-US" dirty="0"/>
              <a:t>Break off a token when we complete one</a:t>
            </a:r>
          </a:p>
          <a:p>
            <a:pPr marL="640080" lvl="1" indent="-283464"/>
            <a:r>
              <a:rPr lang="en-US" dirty="0"/>
              <a:t>If the next char could be part of this token, accumulate it</a:t>
            </a:r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04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Scanner: Why?</a:t>
            </a:r>
            <a:endParaRPr/>
          </a:p>
        </p:txBody>
      </p:sp>
      <p:sp>
        <p:nvSpPr>
          <p:cNvPr id="542" name="Google Shape;542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Fundamentally: The compiler can’t reason about a massive string, so we need to boil it down to its meaning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great place to start is grouping characters that form a “word”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Engineering-wise: Separation of concerns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stream of tokens is an important abstraction for many file-processing tasks, not just compiling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Cleaning away whitespace and comments makes rest of compiler simpler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3" name="Google Shape;543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People Connections in College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Benefits of Building Connections, Networking Strategies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40080" lvl="1" indent="-283464"/>
            <a:r>
              <a:rPr lang="en-US" b="1" dirty="0">
                <a:solidFill>
                  <a:srgbClr val="4B2A85"/>
                </a:solidFill>
              </a:rPr>
              <a:t>Parser: Making Meaning From Tokens Through ASTs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0925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</a:t>
            </a:r>
            <a:endParaRPr/>
          </a:p>
        </p:txBody>
      </p:sp>
      <p:sp>
        <p:nvSpPr>
          <p:cNvPr id="557" name="Google Shape;557;p65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Takes in the </a:t>
            </a:r>
            <a:r>
              <a:rPr lang="en-US" i="1" dirty="0"/>
              <a:t>flat</a:t>
            </a:r>
            <a:r>
              <a:rPr lang="en-US" dirty="0"/>
              <a:t> token stream and outputs a </a:t>
            </a:r>
            <a:r>
              <a:rPr lang="en-US" i="1" dirty="0"/>
              <a:t>structured</a:t>
            </a:r>
            <a:r>
              <a:rPr lang="en-US" dirty="0"/>
              <a:t> tree representation of program constructs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Result: an </a:t>
            </a:r>
            <a:r>
              <a:rPr lang="en-US" b="1" dirty="0"/>
              <a:t>Abstract Syntax Tree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Captures the structural features of the program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/>
              <a:t>Important distinction</a:t>
            </a:r>
            <a:r>
              <a:rPr lang="en-US" dirty="0"/>
              <a:t>: cares about </a:t>
            </a:r>
            <a:r>
              <a:rPr lang="en-US" dirty="0">
                <a:highlight>
                  <a:srgbClr val="6FA8DC"/>
                </a:highlight>
              </a:rPr>
              <a:t>big-picture syntax</a:t>
            </a:r>
            <a:r>
              <a:rPr lang="en-US" dirty="0"/>
              <a:t> (E.g., entire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dirty="0"/>
              <a:t> statement) rather than </a:t>
            </a:r>
            <a:r>
              <a:rPr lang="en-US" dirty="0">
                <a:highlight>
                  <a:srgbClr val="45818E"/>
                </a:highlight>
              </a:rPr>
              <a:t>nitty-gritty syntax</a:t>
            </a:r>
            <a:r>
              <a:rPr lang="en-US" dirty="0"/>
              <a:t> (E.g., semicolons, parentheses, even word “if” used to write that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dirty="0"/>
              <a:t> statement)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8" name="Google Shape;558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559" name="Google Shape;559;p65"/>
          <p:cNvSpPr/>
          <p:nvPr/>
        </p:nvSpPr>
        <p:spPr>
          <a:xfrm>
            <a:off x="357025" y="1197675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65"/>
          <p:cNvSpPr/>
          <p:nvPr/>
        </p:nvSpPr>
        <p:spPr>
          <a:xfrm>
            <a:off x="511950" y="1330775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65"/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65"/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3" name="Google Shape;563;p65"/>
          <p:cNvSpPr/>
          <p:nvPr/>
        </p:nvSpPr>
        <p:spPr>
          <a:xfrm>
            <a:off x="7049875" y="1472700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4" name="Google Shape;564;p65"/>
          <p:cNvSpPr/>
          <p:nvPr/>
        </p:nvSpPr>
        <p:spPr>
          <a:xfrm>
            <a:off x="6617550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5" name="Google Shape;565;p65"/>
          <p:cNvSpPr/>
          <p:nvPr/>
        </p:nvSpPr>
        <p:spPr>
          <a:xfrm>
            <a:off x="7771050" y="22346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6" name="Google Shape;566;p65"/>
          <p:cNvSpPr/>
          <p:nvPr/>
        </p:nvSpPr>
        <p:spPr>
          <a:xfrm>
            <a:off x="4611050" y="147270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7" name="Google Shape;567;p65"/>
          <p:cNvSpPr/>
          <p:nvPr/>
        </p:nvSpPr>
        <p:spPr>
          <a:xfrm>
            <a:off x="4093375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8" name="Google Shape;568;p65"/>
          <p:cNvSpPr/>
          <p:nvPr/>
        </p:nvSpPr>
        <p:spPr>
          <a:xfrm>
            <a:off x="5344650" y="223466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69" name="Google Shape;569;p65"/>
          <p:cNvCxnSpPr>
            <a:cxnSpLocks/>
            <a:stCxn id="566" idx="2"/>
            <a:endCxn id="567" idx="0"/>
          </p:cNvCxnSpPr>
          <p:nvPr/>
        </p:nvCxnSpPr>
        <p:spPr>
          <a:xfrm flipH="1">
            <a:off x="4499450" y="175770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0" name="Google Shape;570;p65"/>
          <p:cNvCxnSpPr>
            <a:cxnSpLocks/>
            <a:stCxn id="566" idx="0"/>
            <a:endCxn id="562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1" name="Google Shape;571;p65"/>
          <p:cNvCxnSpPr>
            <a:cxnSpLocks/>
            <a:stCxn id="563" idx="0"/>
            <a:endCxn id="562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2" name="Google Shape;572;p65"/>
          <p:cNvCxnSpPr>
            <a:cxnSpLocks/>
            <a:stCxn id="568" idx="0"/>
            <a:endCxn id="566" idx="2"/>
          </p:cNvCxnSpPr>
          <p:nvPr/>
        </p:nvCxnSpPr>
        <p:spPr>
          <a:xfrm rot="10800000">
            <a:off x="5198550" y="175766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3" name="Google Shape;573;p65"/>
          <p:cNvCxnSpPr>
            <a:cxnSpLocks/>
            <a:stCxn id="564" idx="0"/>
            <a:endCxn id="563" idx="2"/>
          </p:cNvCxnSpPr>
          <p:nvPr/>
        </p:nvCxnSpPr>
        <p:spPr>
          <a:xfrm rot="10800000" flipH="1">
            <a:off x="7023750" y="1757675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4" name="Google Shape;574;p65"/>
          <p:cNvCxnSpPr>
            <a:cxnSpLocks/>
            <a:stCxn id="565" idx="0"/>
            <a:endCxn id="563" idx="2"/>
          </p:cNvCxnSpPr>
          <p:nvPr/>
        </p:nvCxnSpPr>
        <p:spPr>
          <a:xfrm rot="10800000">
            <a:off x="7541850" y="1757675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5" name="Google Shape;575;p65"/>
          <p:cNvSpPr/>
          <p:nvPr/>
        </p:nvSpPr>
        <p:spPr>
          <a:xfrm>
            <a:off x="1188900" y="13307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6" name="Google Shape;576;p65"/>
          <p:cNvSpPr/>
          <p:nvPr/>
        </p:nvSpPr>
        <p:spPr>
          <a:xfrm>
            <a:off x="2279550" y="13307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7" name="Google Shape;577;p65"/>
          <p:cNvSpPr/>
          <p:nvPr/>
        </p:nvSpPr>
        <p:spPr>
          <a:xfrm>
            <a:off x="511950" y="1748875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8" name="Google Shape;578;p65"/>
          <p:cNvSpPr/>
          <p:nvPr/>
        </p:nvSpPr>
        <p:spPr>
          <a:xfrm>
            <a:off x="1764250" y="17488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9" name="Google Shape;579;p65"/>
          <p:cNvSpPr/>
          <p:nvPr/>
        </p:nvSpPr>
        <p:spPr>
          <a:xfrm>
            <a:off x="5119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0" name="Google Shape;580;p65"/>
          <p:cNvSpPr/>
          <p:nvPr/>
        </p:nvSpPr>
        <p:spPr>
          <a:xfrm>
            <a:off x="16027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1" name="Google Shape;581;p65"/>
          <p:cNvSpPr/>
          <p:nvPr/>
        </p:nvSpPr>
        <p:spPr>
          <a:xfrm>
            <a:off x="5119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2" name="Google Shape;582;p65"/>
          <p:cNvSpPr/>
          <p:nvPr/>
        </p:nvSpPr>
        <p:spPr>
          <a:xfrm>
            <a:off x="16027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3" name="Google Shape;583;p65"/>
          <p:cNvSpPr/>
          <p:nvPr/>
        </p:nvSpPr>
        <p:spPr>
          <a:xfrm>
            <a:off x="511950" y="30031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4" name="Google Shape;584;p65"/>
          <p:cNvSpPr/>
          <p:nvPr/>
        </p:nvSpPr>
        <p:spPr>
          <a:xfrm>
            <a:off x="1602750" y="3003175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5" name="Google Shape;585;p65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65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65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65"/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9" name="Google Shape;589;p65"/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0" name="Google Shape;590;p65"/>
          <p:cNvSpPr txBox="1"/>
          <p:nvPr/>
        </p:nvSpPr>
        <p:spPr>
          <a:xfrm>
            <a:off x="679080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65"/>
          <p:cNvSpPr txBox="1"/>
          <p:nvPr/>
        </p:nvSpPr>
        <p:spPr>
          <a:xfrm>
            <a:off x="796200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2" name="Google Shape;592;p65"/>
          <p:cNvSpPr txBox="1"/>
          <p:nvPr/>
        </p:nvSpPr>
        <p:spPr>
          <a:xfrm>
            <a:off x="434945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3" name="Google Shape;593;p65"/>
          <p:cNvSpPr txBox="1"/>
          <p:nvPr/>
        </p:nvSpPr>
        <p:spPr>
          <a:xfrm>
            <a:off x="552065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Parser: How?</a:t>
            </a:r>
            <a:endParaRPr/>
          </a:p>
        </p:txBody>
      </p:sp>
      <p:sp>
        <p:nvSpPr>
          <p:cNvPr id="641" name="Google Shape;641;p68"/>
          <p:cNvSpPr txBox="1">
            <a:spLocks noGrp="1"/>
          </p:cNvSpPr>
          <p:nvPr>
            <p:ph type="body" idx="1"/>
          </p:nvPr>
        </p:nvSpPr>
        <p:spPr>
          <a:xfrm>
            <a:off x="396875" y="3832760"/>
            <a:ext cx="8549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Like scanner: single pass-through token stream, building up as we go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Intuition: If we see           and                  , we are entering an if statement and next we must see a complete expression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Keep reading until we have a complete expression (recursively parse that) and attach on the condition side of the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42" name="Google Shape;642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643" name="Google Shape;643;p68"/>
          <p:cNvSpPr/>
          <p:nvPr/>
        </p:nvSpPr>
        <p:spPr>
          <a:xfrm>
            <a:off x="357025" y="1197675"/>
            <a:ext cx="29262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68"/>
          <p:cNvSpPr/>
          <p:nvPr/>
        </p:nvSpPr>
        <p:spPr>
          <a:xfrm>
            <a:off x="511950" y="1330775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8"/>
          <p:cNvSpPr/>
          <p:nvPr/>
        </p:nvSpPr>
        <p:spPr>
          <a:xfrm>
            <a:off x="1188900" y="13307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68"/>
          <p:cNvSpPr/>
          <p:nvPr/>
        </p:nvSpPr>
        <p:spPr>
          <a:xfrm>
            <a:off x="2279550" y="13307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Google Shape;661;p68"/>
          <p:cNvSpPr/>
          <p:nvPr/>
        </p:nvSpPr>
        <p:spPr>
          <a:xfrm>
            <a:off x="511950" y="1748875"/>
            <a:ext cx="1090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Google Shape;662;p68"/>
          <p:cNvSpPr/>
          <p:nvPr/>
        </p:nvSpPr>
        <p:spPr>
          <a:xfrm>
            <a:off x="1764250" y="1748875"/>
            <a:ext cx="8577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Google Shape;663;p68"/>
          <p:cNvSpPr/>
          <p:nvPr/>
        </p:nvSpPr>
        <p:spPr>
          <a:xfrm>
            <a:off x="5119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4" name="Google Shape;664;p68"/>
          <p:cNvSpPr/>
          <p:nvPr/>
        </p:nvSpPr>
        <p:spPr>
          <a:xfrm>
            <a:off x="1602750" y="21669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5" name="Google Shape;665;p68"/>
          <p:cNvSpPr/>
          <p:nvPr/>
        </p:nvSpPr>
        <p:spPr>
          <a:xfrm>
            <a:off x="5119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Google Shape;666;p68"/>
          <p:cNvSpPr/>
          <p:nvPr/>
        </p:nvSpPr>
        <p:spPr>
          <a:xfrm>
            <a:off x="1602750" y="25850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8"/>
          <p:cNvSpPr/>
          <p:nvPr/>
        </p:nvSpPr>
        <p:spPr>
          <a:xfrm>
            <a:off x="511950" y="3003175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Google Shape;668;p68"/>
          <p:cNvSpPr/>
          <p:nvPr/>
        </p:nvSpPr>
        <p:spPr>
          <a:xfrm>
            <a:off x="1602750" y="3003175"/>
            <a:ext cx="12039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9" name="Google Shape;669;p68"/>
          <p:cNvSpPr/>
          <p:nvPr/>
        </p:nvSpPr>
        <p:spPr>
          <a:xfrm>
            <a:off x="4244713" y="320310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68"/>
          <p:cNvSpPr/>
          <p:nvPr/>
        </p:nvSpPr>
        <p:spPr>
          <a:xfrm rot="5400000" flipH="1">
            <a:off x="5681275" y="3035550"/>
            <a:ext cx="566100" cy="786900"/>
          </a:xfrm>
          <a:prstGeom prst="bentArrow">
            <a:avLst>
              <a:gd name="adj1" fmla="val 60537"/>
              <a:gd name="adj2" fmla="val 39686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3434563" y="323670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8" name="Google Shape;678;p68"/>
          <p:cNvSpPr/>
          <p:nvPr/>
        </p:nvSpPr>
        <p:spPr>
          <a:xfrm>
            <a:off x="3498382" y="4940234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68"/>
          <p:cNvSpPr/>
          <p:nvPr/>
        </p:nvSpPr>
        <p:spPr>
          <a:xfrm>
            <a:off x="4905775" y="4940234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0" name="Google Shape;680;p68"/>
          <p:cNvSpPr/>
          <p:nvPr/>
        </p:nvSpPr>
        <p:spPr>
          <a:xfrm>
            <a:off x="6972175" y="6137322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Google Shape;561;p65">
            <a:extLst>
              <a:ext uri="{FF2B5EF4-FFF2-40B4-BE49-F238E27FC236}">
                <a16:creationId xmlns:a16="http://schemas.microsoft.com/office/drawing/2014/main" id="{767EC585-C7E7-9EF4-6FC5-28D3A9925AFF}"/>
              </a:ext>
            </a:extLst>
          </p:cNvPr>
          <p:cNvSpPr/>
          <p:nvPr/>
        </p:nvSpPr>
        <p:spPr>
          <a:xfrm>
            <a:off x="3858900" y="418250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562;p65">
            <a:extLst>
              <a:ext uri="{FF2B5EF4-FFF2-40B4-BE49-F238E27FC236}">
                <a16:creationId xmlns:a16="http://schemas.microsoft.com/office/drawing/2014/main" id="{CB71CEEA-A49B-E225-707A-4D3751DF7C72}"/>
              </a:ext>
            </a:extLst>
          </p:cNvPr>
          <p:cNvSpPr/>
          <p:nvPr/>
        </p:nvSpPr>
        <p:spPr>
          <a:xfrm>
            <a:off x="6073050" y="719975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" name="Google Shape;563;p65">
            <a:extLst>
              <a:ext uri="{FF2B5EF4-FFF2-40B4-BE49-F238E27FC236}">
                <a16:creationId xmlns:a16="http://schemas.microsoft.com/office/drawing/2014/main" id="{774DB333-1FAB-DF54-20CA-9878D3E2A190}"/>
              </a:ext>
            </a:extLst>
          </p:cNvPr>
          <p:cNvSpPr/>
          <p:nvPr/>
        </p:nvSpPr>
        <p:spPr>
          <a:xfrm>
            <a:off x="7049875" y="1472700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" name="Google Shape;564;p65">
            <a:extLst>
              <a:ext uri="{FF2B5EF4-FFF2-40B4-BE49-F238E27FC236}">
                <a16:creationId xmlns:a16="http://schemas.microsoft.com/office/drawing/2014/main" id="{A208EE7E-78AF-80B1-3A66-A23628FC7B25}"/>
              </a:ext>
            </a:extLst>
          </p:cNvPr>
          <p:cNvSpPr/>
          <p:nvPr/>
        </p:nvSpPr>
        <p:spPr>
          <a:xfrm>
            <a:off x="6617550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Google Shape;565;p65">
            <a:extLst>
              <a:ext uri="{FF2B5EF4-FFF2-40B4-BE49-F238E27FC236}">
                <a16:creationId xmlns:a16="http://schemas.microsoft.com/office/drawing/2014/main" id="{BF6F5670-8EA4-118E-9DFB-97E48EF575AE}"/>
              </a:ext>
            </a:extLst>
          </p:cNvPr>
          <p:cNvSpPr/>
          <p:nvPr/>
        </p:nvSpPr>
        <p:spPr>
          <a:xfrm>
            <a:off x="7771050" y="22346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" name="Google Shape;566;p65">
            <a:extLst>
              <a:ext uri="{FF2B5EF4-FFF2-40B4-BE49-F238E27FC236}">
                <a16:creationId xmlns:a16="http://schemas.microsoft.com/office/drawing/2014/main" id="{27B4DDC2-0CA0-D363-95A0-42EDA49DC9C3}"/>
              </a:ext>
            </a:extLst>
          </p:cNvPr>
          <p:cNvSpPr/>
          <p:nvPr/>
        </p:nvSpPr>
        <p:spPr>
          <a:xfrm>
            <a:off x="4611050" y="1472700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" name="Google Shape;567;p65">
            <a:extLst>
              <a:ext uri="{FF2B5EF4-FFF2-40B4-BE49-F238E27FC236}">
                <a16:creationId xmlns:a16="http://schemas.microsoft.com/office/drawing/2014/main" id="{3ABDAB58-C220-A775-3B16-54953EE753B0}"/>
              </a:ext>
            </a:extLst>
          </p:cNvPr>
          <p:cNvSpPr/>
          <p:nvPr/>
        </p:nvSpPr>
        <p:spPr>
          <a:xfrm>
            <a:off x="4093375" y="2234675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" name="Google Shape;568;p65">
            <a:extLst>
              <a:ext uri="{FF2B5EF4-FFF2-40B4-BE49-F238E27FC236}">
                <a16:creationId xmlns:a16="http://schemas.microsoft.com/office/drawing/2014/main" id="{B245EB51-5FCE-8764-7C69-90723677A9FE}"/>
              </a:ext>
            </a:extLst>
          </p:cNvPr>
          <p:cNvSpPr/>
          <p:nvPr/>
        </p:nvSpPr>
        <p:spPr>
          <a:xfrm>
            <a:off x="5344650" y="2234663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0" name="Google Shape;569;p65">
            <a:extLst>
              <a:ext uri="{FF2B5EF4-FFF2-40B4-BE49-F238E27FC236}">
                <a16:creationId xmlns:a16="http://schemas.microsoft.com/office/drawing/2014/main" id="{69C16227-8C21-7BCA-6AA5-2AADC70294E9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>
            <a:off x="4499450" y="1757700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570;p65">
            <a:extLst>
              <a:ext uri="{FF2B5EF4-FFF2-40B4-BE49-F238E27FC236}">
                <a16:creationId xmlns:a16="http://schemas.microsoft.com/office/drawing/2014/main" id="{D820F904-C91E-AEAD-C1B7-1AF2349B018C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rot="10800000" flipH="1">
            <a:off x="5198450" y="1005000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571;p65">
            <a:extLst>
              <a:ext uri="{FF2B5EF4-FFF2-40B4-BE49-F238E27FC236}">
                <a16:creationId xmlns:a16="http://schemas.microsoft.com/office/drawing/2014/main" id="{65624D1F-F7EB-7E49-5739-8A99EFD37A25}"/>
              </a:ext>
            </a:extLst>
          </p:cNvPr>
          <p:cNvCxnSpPr>
            <a:cxnSpLocks/>
            <a:stCxn id="4" idx="0"/>
            <a:endCxn id="3" idx="2"/>
          </p:cNvCxnSpPr>
          <p:nvPr/>
        </p:nvCxnSpPr>
        <p:spPr>
          <a:xfrm rot="10800000">
            <a:off x="6402475" y="1005000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Google Shape;572;p65">
            <a:extLst>
              <a:ext uri="{FF2B5EF4-FFF2-40B4-BE49-F238E27FC236}">
                <a16:creationId xmlns:a16="http://schemas.microsoft.com/office/drawing/2014/main" id="{84EDDA00-5F35-548F-2DB1-A8DB92011D13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rot="10800000">
            <a:off x="5198550" y="1757663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573;p65">
            <a:extLst>
              <a:ext uri="{FF2B5EF4-FFF2-40B4-BE49-F238E27FC236}">
                <a16:creationId xmlns:a16="http://schemas.microsoft.com/office/drawing/2014/main" id="{41CDD60C-03A9-5A80-B7E1-8E3F9BF0976D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rot="10800000" flipH="1">
            <a:off x="7023750" y="1757675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574;p65">
            <a:extLst>
              <a:ext uri="{FF2B5EF4-FFF2-40B4-BE49-F238E27FC236}">
                <a16:creationId xmlns:a16="http://schemas.microsoft.com/office/drawing/2014/main" id="{8CECFBC8-1C11-8D15-399D-9906FF8DF240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rot="10800000">
            <a:off x="7541850" y="1757675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588;p65">
            <a:extLst>
              <a:ext uri="{FF2B5EF4-FFF2-40B4-BE49-F238E27FC236}">
                <a16:creationId xmlns:a16="http://schemas.microsoft.com/office/drawing/2014/main" id="{003AD603-34A3-3215-43E1-3728820AE190}"/>
              </a:ext>
            </a:extLst>
          </p:cNvPr>
          <p:cNvSpPr txBox="1"/>
          <p:nvPr/>
        </p:nvSpPr>
        <p:spPr>
          <a:xfrm>
            <a:off x="508905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589;p65">
            <a:extLst>
              <a:ext uri="{FF2B5EF4-FFF2-40B4-BE49-F238E27FC236}">
                <a16:creationId xmlns:a16="http://schemas.microsoft.com/office/drawing/2014/main" id="{AF426E4D-EE76-EABB-635A-4A1609A1C162}"/>
              </a:ext>
            </a:extLst>
          </p:cNvPr>
          <p:cNvSpPr txBox="1"/>
          <p:nvPr/>
        </p:nvSpPr>
        <p:spPr>
          <a:xfrm>
            <a:off x="6941400" y="9656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" name="Google Shape;590;p65">
            <a:extLst>
              <a:ext uri="{FF2B5EF4-FFF2-40B4-BE49-F238E27FC236}">
                <a16:creationId xmlns:a16="http://schemas.microsoft.com/office/drawing/2014/main" id="{68C38E3B-6631-9D5D-8BF4-C6B6A21EF5AD}"/>
              </a:ext>
            </a:extLst>
          </p:cNvPr>
          <p:cNvSpPr txBox="1"/>
          <p:nvPr/>
        </p:nvSpPr>
        <p:spPr>
          <a:xfrm>
            <a:off x="679080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" name="Google Shape;591;p65">
            <a:extLst>
              <a:ext uri="{FF2B5EF4-FFF2-40B4-BE49-F238E27FC236}">
                <a16:creationId xmlns:a16="http://schemas.microsoft.com/office/drawing/2014/main" id="{BDAC415E-6BB0-DC31-CDB2-BF0C772A481F}"/>
              </a:ext>
            </a:extLst>
          </p:cNvPr>
          <p:cNvSpPr txBox="1"/>
          <p:nvPr/>
        </p:nvSpPr>
        <p:spPr>
          <a:xfrm>
            <a:off x="796200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" name="Google Shape;592;p65">
            <a:extLst>
              <a:ext uri="{FF2B5EF4-FFF2-40B4-BE49-F238E27FC236}">
                <a16:creationId xmlns:a16="http://schemas.microsoft.com/office/drawing/2014/main" id="{8864D154-CD60-B412-BE6B-188E78638B63}"/>
              </a:ext>
            </a:extLst>
          </p:cNvPr>
          <p:cNvSpPr txBox="1"/>
          <p:nvPr/>
        </p:nvSpPr>
        <p:spPr>
          <a:xfrm>
            <a:off x="4349450" y="1813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" name="Google Shape;593;p65">
            <a:extLst>
              <a:ext uri="{FF2B5EF4-FFF2-40B4-BE49-F238E27FC236}">
                <a16:creationId xmlns:a16="http://schemas.microsoft.com/office/drawing/2014/main" id="{F54238C0-49E6-30E9-D6CC-0024CC913643}"/>
              </a:ext>
            </a:extLst>
          </p:cNvPr>
          <p:cNvSpPr txBox="1"/>
          <p:nvPr/>
        </p:nvSpPr>
        <p:spPr>
          <a:xfrm>
            <a:off x="5520650" y="1813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" grpId="0" animBg="1"/>
      <p:bldP spid="679" grpId="0" animBg="1"/>
      <p:bldP spid="680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Describing a Programming Language</a:t>
            </a:r>
            <a:endParaRPr/>
          </a:p>
        </p:txBody>
      </p:sp>
      <p:sp>
        <p:nvSpPr>
          <p:cNvPr id="600" name="Google Shape;600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46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ways to define programming languages, some formal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won’t cover language definition in depth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See CSE 341, CSE 401, CSE 402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Statements vs. Expressions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01" name="Google Shape;601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602" name="Google Shape;602;p66"/>
          <p:cNvSpPr/>
          <p:nvPr/>
        </p:nvSpPr>
        <p:spPr>
          <a:xfrm>
            <a:off x="854800" y="3805697"/>
            <a:ext cx="2739300" cy="76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Statements</a:t>
            </a:r>
            <a:endParaRPr sz="2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Perform an action</a:t>
            </a:r>
            <a:endParaRPr sz="1400" b="1" i="1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66"/>
          <p:cNvSpPr/>
          <p:nvPr/>
        </p:nvSpPr>
        <p:spPr>
          <a:xfrm>
            <a:off x="5359025" y="3805697"/>
            <a:ext cx="2739300" cy="762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Expressions</a:t>
            </a:r>
            <a:endParaRPr sz="23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Evaluate to a result</a:t>
            </a:r>
            <a:endParaRPr sz="1400" b="1" i="1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66"/>
          <p:cNvSpPr txBox="1"/>
          <p:nvPr/>
        </p:nvSpPr>
        <p:spPr>
          <a:xfrm>
            <a:off x="631400" y="4636123"/>
            <a:ext cx="3069600" cy="2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054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Assignment Statement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= y;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Statement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(x == 0) {</a:t>
            </a:r>
            <a:b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= y;</a:t>
            </a:r>
            <a:b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Google Shape;605;p66"/>
          <p:cNvSpPr txBox="1"/>
          <p:nvPr/>
        </p:nvSpPr>
        <p:spPr>
          <a:xfrm>
            <a:off x="5193875" y="4569925"/>
            <a:ext cx="3069600" cy="2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054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Operators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2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 == 0;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280"/>
              <a:buFont typeface="Noto Sans Symbols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 dirty="0"/>
          </a:p>
          <a:p>
            <a:pPr marL="510540" marR="0" lvl="0" indent="-3429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hlink"/>
              </a:buClr>
              <a:buSzPts val="1600"/>
              <a:buFont typeface="Noto Sans Symbols"/>
              <a:buChar char="❖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Constant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24</a:t>
            </a:r>
            <a:endParaRPr dirty="0"/>
          </a:p>
          <a:p>
            <a:pPr marL="9144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603" grpId="0" animBg="1"/>
      <p:bldP spid="604" grpId="0"/>
      <p:bldP spid="6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Benefits of Building Connections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Reaching out to your professors, TAs, and peers can be a great way to discover opportunities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Taking the time to connect with these people can open several doors and leverage your potential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Excellent opportunity for new perspectives and ideas for those who have been in your shoes before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Connecting with others helps you find inspiration and build your knowledge and experience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908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Describing a Programming Language</a:t>
            </a:r>
            <a:endParaRPr/>
          </a:p>
        </p:txBody>
      </p:sp>
      <p:sp>
        <p:nvSpPr>
          <p:cNvPr id="612" name="Google Shape;612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broad categories lend themselves well to recursive definitions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Easily express all possible configurations of the language constructs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3" name="Google Shape;613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614" name="Google Shape;614;p67"/>
          <p:cNvSpPr txBox="1"/>
          <p:nvPr/>
        </p:nvSpPr>
        <p:spPr>
          <a:xfrm>
            <a:off x="6408075" y="4262050"/>
            <a:ext cx="2538300" cy="2042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67"/>
          <p:cNvSpPr/>
          <p:nvPr/>
        </p:nvSpPr>
        <p:spPr>
          <a:xfrm>
            <a:off x="505175" y="3421938"/>
            <a:ext cx="20691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Symbolic Example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67"/>
          <p:cNvSpPr txBox="1"/>
          <p:nvPr/>
        </p:nvSpPr>
        <p:spPr>
          <a:xfrm>
            <a:off x="505175" y="4262050"/>
            <a:ext cx="2181600" cy="1159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(x == 0) {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x = y;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67"/>
          <p:cNvSpPr/>
          <p:nvPr/>
        </p:nvSpPr>
        <p:spPr>
          <a:xfrm>
            <a:off x="3056275" y="3421950"/>
            <a:ext cx="30075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General Definition of an </a:t>
            </a:r>
            <a:r>
              <a:rPr lang="en-US" sz="2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Statement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67"/>
          <p:cNvSpPr txBox="1"/>
          <p:nvPr/>
        </p:nvSpPr>
        <p:spPr>
          <a:xfrm>
            <a:off x="3309474" y="4262050"/>
            <a:ext cx="2495675" cy="2160272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          ) {</a:t>
            </a: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b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914400" marR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67"/>
          <p:cNvSpPr/>
          <p:nvPr/>
        </p:nvSpPr>
        <p:spPr>
          <a:xfrm>
            <a:off x="4091970" y="4332925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0" name="Google Shape;620;p67"/>
          <p:cNvSpPr/>
          <p:nvPr/>
        </p:nvSpPr>
        <p:spPr>
          <a:xfrm>
            <a:off x="3693525" y="497380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1" name="Google Shape;621;p67"/>
          <p:cNvSpPr/>
          <p:nvPr/>
        </p:nvSpPr>
        <p:spPr>
          <a:xfrm>
            <a:off x="3693525" y="533990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2" name="Google Shape;622;p67"/>
          <p:cNvSpPr/>
          <p:nvPr/>
        </p:nvSpPr>
        <p:spPr>
          <a:xfrm>
            <a:off x="3693525" y="5626925"/>
            <a:ext cx="1275300" cy="285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1" i="0" u="none" strike="noStrike" cap="none">
              <a:solidFill>
                <a:srgbClr val="3D85C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23" name="Google Shape;623;p67"/>
          <p:cNvSpPr/>
          <p:nvPr/>
        </p:nvSpPr>
        <p:spPr>
          <a:xfrm>
            <a:off x="6545775" y="3421938"/>
            <a:ext cx="2069100" cy="6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Token Stream Definition</a:t>
            </a:r>
            <a:endParaRPr sz="14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67"/>
          <p:cNvSpPr/>
          <p:nvPr/>
        </p:nvSpPr>
        <p:spPr>
          <a:xfrm>
            <a:off x="6516675" y="47586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5" name="Google Shape;625;p67"/>
          <p:cNvSpPr/>
          <p:nvPr/>
        </p:nvSpPr>
        <p:spPr>
          <a:xfrm>
            <a:off x="2796075" y="4551400"/>
            <a:ext cx="349800" cy="42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p67"/>
          <p:cNvSpPr/>
          <p:nvPr/>
        </p:nvSpPr>
        <p:spPr>
          <a:xfrm>
            <a:off x="5948975" y="4551400"/>
            <a:ext cx="349800" cy="427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67"/>
          <p:cNvSpPr/>
          <p:nvPr/>
        </p:nvSpPr>
        <p:spPr>
          <a:xfrm>
            <a:off x="6516675" y="4380950"/>
            <a:ext cx="5181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8" name="Google Shape;628;p67"/>
          <p:cNvSpPr/>
          <p:nvPr/>
        </p:nvSpPr>
        <p:spPr>
          <a:xfrm>
            <a:off x="7119675" y="43809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9" name="Google Shape;629;p67"/>
          <p:cNvSpPr/>
          <p:nvPr/>
        </p:nvSpPr>
        <p:spPr>
          <a:xfrm>
            <a:off x="7875075" y="47586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0" name="Google Shape;630;p67"/>
          <p:cNvSpPr/>
          <p:nvPr/>
        </p:nvSpPr>
        <p:spPr>
          <a:xfrm>
            <a:off x="6516675" y="51363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1" name="Google Shape;631;p67"/>
          <p:cNvSpPr/>
          <p:nvPr/>
        </p:nvSpPr>
        <p:spPr>
          <a:xfrm>
            <a:off x="6516675" y="5891750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2" name="Google Shape;632;p67"/>
          <p:cNvSpPr/>
          <p:nvPr/>
        </p:nvSpPr>
        <p:spPr>
          <a:xfrm>
            <a:off x="7531575" y="51363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3" name="Google Shape;633;p67"/>
          <p:cNvSpPr/>
          <p:nvPr/>
        </p:nvSpPr>
        <p:spPr>
          <a:xfrm>
            <a:off x="6516675" y="5514050"/>
            <a:ext cx="1275300" cy="2850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3D85C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400" b="1" i="0" u="none" strike="noStrike" cap="none">
              <a:solidFill>
                <a:srgbClr val="3D85C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4" name="Google Shape;634;p67"/>
          <p:cNvSpPr/>
          <p:nvPr/>
        </p:nvSpPr>
        <p:spPr>
          <a:xfrm>
            <a:off x="7864425" y="5514050"/>
            <a:ext cx="609600" cy="2850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D85C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1" i="0" u="none" strike="noStrike" cap="none">
              <a:solidFill>
                <a:srgbClr val="3D85C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People Connections in College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Benefits of Building Connections, Networking Strategies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40080" lvl="1" indent="-283464"/>
            <a:r>
              <a:rPr lang="en-US" b="1" dirty="0">
                <a:solidFill>
                  <a:srgbClr val="4B2A85"/>
                </a:solidFill>
              </a:rPr>
              <a:t>Type Checking, Optimization, and Code Generation</a:t>
            </a:r>
            <a:endParaRPr b="1" dirty="0">
              <a:solidFill>
                <a:srgbClr val="4B2A85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5737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Type Checking (Semantic Analysis)</a:t>
            </a:r>
            <a:endParaRPr/>
          </a:p>
        </p:txBody>
      </p:sp>
      <p:sp>
        <p:nvSpPr>
          <p:cNvPr id="687" name="Google Shape;687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Given the abstract syntax tree, run checks over it to ensure that it fits within constraints of the language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 the types match up?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Collect additional info for code generation, such as number and the type of arguments in each function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88" name="Google Shape;688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689" name="Google Shape;689;p69"/>
          <p:cNvSpPr/>
          <p:nvPr/>
        </p:nvSpPr>
        <p:spPr>
          <a:xfrm>
            <a:off x="3493143" y="4141165"/>
            <a:ext cx="5087100" cy="2612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69"/>
          <p:cNvSpPr/>
          <p:nvPr/>
        </p:nvSpPr>
        <p:spPr>
          <a:xfrm>
            <a:off x="5707293" y="4442890"/>
            <a:ext cx="658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1" name="Google Shape;691;p69"/>
          <p:cNvSpPr/>
          <p:nvPr/>
        </p:nvSpPr>
        <p:spPr>
          <a:xfrm>
            <a:off x="6684118" y="519561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ASSIGN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2" name="Google Shape;692;p69"/>
          <p:cNvSpPr/>
          <p:nvPr/>
        </p:nvSpPr>
        <p:spPr>
          <a:xfrm>
            <a:off x="6251793" y="5957590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3" name="Google Shape;693;p69"/>
          <p:cNvSpPr/>
          <p:nvPr/>
        </p:nvSpPr>
        <p:spPr>
          <a:xfrm>
            <a:off x="7405293" y="5957590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4" name="Google Shape;694;p69"/>
          <p:cNvSpPr/>
          <p:nvPr/>
        </p:nvSpPr>
        <p:spPr>
          <a:xfrm>
            <a:off x="4245293" y="5195615"/>
            <a:ext cx="11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LESSTHAN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5" name="Google Shape;695;p69"/>
          <p:cNvSpPr/>
          <p:nvPr/>
        </p:nvSpPr>
        <p:spPr>
          <a:xfrm>
            <a:off x="3727618" y="5957590"/>
            <a:ext cx="8124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ID(x)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6" name="Google Shape;696;p69"/>
          <p:cNvSpPr/>
          <p:nvPr/>
        </p:nvSpPr>
        <p:spPr>
          <a:xfrm>
            <a:off x="4978893" y="5957578"/>
            <a:ext cx="931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NUM(2)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97" name="Google Shape;697;p69"/>
          <p:cNvCxnSpPr>
            <a:stCxn id="694" idx="2"/>
            <a:endCxn id="695" idx="0"/>
          </p:cNvCxnSpPr>
          <p:nvPr/>
        </p:nvCxnSpPr>
        <p:spPr>
          <a:xfrm flipH="1">
            <a:off x="4133693" y="5480615"/>
            <a:ext cx="699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98" name="Google Shape;698;p69"/>
          <p:cNvCxnSpPr>
            <a:stCxn id="694" idx="0"/>
            <a:endCxn id="690" idx="2"/>
          </p:cNvCxnSpPr>
          <p:nvPr/>
        </p:nvCxnSpPr>
        <p:spPr>
          <a:xfrm rot="10800000" flipH="1">
            <a:off x="4832693" y="4727915"/>
            <a:ext cx="12039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99" name="Google Shape;699;p69"/>
          <p:cNvCxnSpPr>
            <a:stCxn id="691" idx="0"/>
            <a:endCxn id="690" idx="2"/>
          </p:cNvCxnSpPr>
          <p:nvPr/>
        </p:nvCxnSpPr>
        <p:spPr>
          <a:xfrm rot="10800000">
            <a:off x="6036718" y="4727915"/>
            <a:ext cx="1139400" cy="467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0" name="Google Shape;700;p69"/>
          <p:cNvCxnSpPr>
            <a:stCxn id="696" idx="0"/>
            <a:endCxn id="694" idx="2"/>
          </p:cNvCxnSpPr>
          <p:nvPr/>
        </p:nvCxnSpPr>
        <p:spPr>
          <a:xfrm rot="10800000">
            <a:off x="4832793" y="5480578"/>
            <a:ext cx="6120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1" name="Google Shape;701;p69"/>
          <p:cNvCxnSpPr>
            <a:stCxn id="692" idx="0"/>
            <a:endCxn id="691" idx="2"/>
          </p:cNvCxnSpPr>
          <p:nvPr/>
        </p:nvCxnSpPr>
        <p:spPr>
          <a:xfrm rot="10800000" flipH="1">
            <a:off x="6657993" y="5480590"/>
            <a:ext cx="518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2" name="Google Shape;702;p69"/>
          <p:cNvCxnSpPr>
            <a:stCxn id="693" idx="0"/>
            <a:endCxn id="691" idx="2"/>
          </p:cNvCxnSpPr>
          <p:nvPr/>
        </p:nvCxnSpPr>
        <p:spPr>
          <a:xfrm rot="10800000">
            <a:off x="7176093" y="5480590"/>
            <a:ext cx="6732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3" name="Google Shape;703;p69"/>
          <p:cNvSpPr txBox="1"/>
          <p:nvPr/>
        </p:nvSpPr>
        <p:spPr>
          <a:xfrm>
            <a:off x="4723293" y="468859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condition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4" name="Google Shape;704;p69"/>
          <p:cNvSpPr txBox="1"/>
          <p:nvPr/>
        </p:nvSpPr>
        <p:spPr>
          <a:xfrm>
            <a:off x="6575643" y="468859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body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5" name="Google Shape;705;p69"/>
          <p:cNvSpPr txBox="1"/>
          <p:nvPr/>
        </p:nvSpPr>
        <p:spPr>
          <a:xfrm>
            <a:off x="6425043" y="553655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6" name="Google Shape;706;p69"/>
          <p:cNvSpPr txBox="1"/>
          <p:nvPr/>
        </p:nvSpPr>
        <p:spPr>
          <a:xfrm>
            <a:off x="7596243" y="553654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7" name="Google Shape;707;p69"/>
          <p:cNvSpPr txBox="1"/>
          <p:nvPr/>
        </p:nvSpPr>
        <p:spPr>
          <a:xfrm>
            <a:off x="3983693" y="553655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8" name="Google Shape;708;p69"/>
          <p:cNvSpPr txBox="1"/>
          <p:nvPr/>
        </p:nvSpPr>
        <p:spPr>
          <a:xfrm>
            <a:off x="5154893" y="5536540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9" name="Google Shape;709;p69"/>
          <p:cNvSpPr/>
          <p:nvPr/>
        </p:nvSpPr>
        <p:spPr>
          <a:xfrm>
            <a:off x="544069" y="4652958"/>
            <a:ext cx="2224500" cy="807600"/>
          </a:xfrm>
          <a:prstGeom prst="wedgeRectCallout">
            <a:avLst>
              <a:gd name="adj1" fmla="val 111571"/>
              <a:gd name="adj2" fmla="val 29386"/>
            </a:avLst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 this expression evaluate to a Boolean?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69"/>
          <p:cNvSpPr/>
          <p:nvPr/>
        </p:nvSpPr>
        <p:spPr>
          <a:xfrm>
            <a:off x="544069" y="5750608"/>
            <a:ext cx="2224500" cy="807600"/>
          </a:xfrm>
          <a:prstGeom prst="wedgeRectCallout">
            <a:avLst>
              <a:gd name="adj1" fmla="val 90173"/>
              <a:gd name="adj2" fmla="val -5495"/>
            </a:avLst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 variable “x” defined at this point?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" grpId="0" animBg="1"/>
      <p:bldP spid="690" grpId="0" animBg="1"/>
      <p:bldP spid="691" grpId="0" animBg="1"/>
      <p:bldP spid="692" grpId="0" animBg="1"/>
      <p:bldP spid="693" grpId="0" animBg="1"/>
      <p:bldP spid="694" grpId="0" animBg="1"/>
      <p:bldP spid="695" grpId="0" animBg="1"/>
      <p:bldP spid="696" grpId="0" animBg="1"/>
      <p:bldP spid="703" grpId="0"/>
      <p:bldP spid="704" grpId="0"/>
      <p:bldP spid="705" grpId="0"/>
      <p:bldP spid="706" grpId="0"/>
      <p:bldP spid="707" grpId="0"/>
      <p:bldP spid="708" grpId="0"/>
      <p:bldP spid="709" grpId="0" animBg="1"/>
      <p:bldP spid="7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Optimization</a:t>
            </a:r>
            <a:endParaRPr/>
          </a:p>
        </p:txBody>
      </p:sp>
      <p:sp>
        <p:nvSpPr>
          <p:cNvPr id="717" name="Google Shape;717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improvement: change correct code into semantically equivalent but “better” code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If something is computed every iteration of a while loop, the compiler could yank that computation out and compute it just once before entering the loop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Here, “better” means faster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But requires caution: what if the value changes on each iteration of the loop?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“Semantically equivalent” means user sees same outcome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718" name="Google Shape;718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</a:t>
            </a:r>
            <a:endParaRPr/>
          </a:p>
        </p:txBody>
      </p:sp>
      <p:sp>
        <p:nvSpPr>
          <p:cNvPr id="725" name="Google Shape;725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One way to think of compiler is converting from string in source language to → its actual, abstract “meaning”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generation is converting that “meaning” into a string in the destination language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At its core, all that the code generation phase does is read through the Abstract Syntax Tree and print a set of statements depending on the AST node</a:t>
            </a:r>
            <a:endParaRPr dirty="0"/>
          </a:p>
        </p:txBody>
      </p:sp>
      <p:sp>
        <p:nvSpPr>
          <p:cNvPr id="726" name="Google Shape;726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Midterm Debrief</a:t>
            </a:r>
            <a:endParaRPr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Grading Observations and Next Steps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Introduction to Compilers</a:t>
            </a:r>
            <a:endParaRPr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Scanner: Process of Tokenizing an Input File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B2A85"/>
                </a:solidFill>
              </a:rPr>
              <a:t>Project 7 Overview</a:t>
            </a:r>
          </a:p>
          <a:p>
            <a:pPr marL="640080" lvl="1" indent="-283464"/>
            <a:r>
              <a:rPr lang="en-US" b="1" dirty="0">
                <a:solidFill>
                  <a:srgbClr val="4B2A85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98403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7 Overview</a:t>
            </a:r>
            <a:endParaRPr dirty="0"/>
          </a:p>
        </p:txBody>
      </p:sp>
      <p:sp>
        <p:nvSpPr>
          <p:cNvPr id="747" name="Google Shape;74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04057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Midterm Corrections</a:t>
            </a:r>
            <a:endParaRPr dirty="0"/>
          </a:p>
          <a:p>
            <a:pPr marL="640080" lvl="1" indent="-283464"/>
            <a:r>
              <a:rPr lang="en-US" dirty="0"/>
              <a:t>Due on 11/23 (Wednesday) at 11:59pm (no late days can be used on this part)</a:t>
            </a:r>
          </a:p>
          <a:p>
            <a:pPr marL="640080" lvl="1" indent="-283464"/>
            <a:r>
              <a:rPr lang="en-US" dirty="0"/>
              <a:t>Open-notes, open-tools</a:t>
            </a:r>
          </a:p>
          <a:p>
            <a:pPr marL="640080" lvl="1" indent="-283464"/>
            <a:r>
              <a:rPr lang="en-US" dirty="0"/>
              <a:t>Only need to redo the problems that you missed</a:t>
            </a:r>
          </a:p>
          <a:p>
            <a:pPr marL="640080" lvl="1" indent="-283464"/>
            <a:r>
              <a:rPr lang="en-US" dirty="0"/>
              <a:t>After midterm corrections, your midterm grade will be updated to be the average of your original midterm score and your redo score</a:t>
            </a:r>
          </a:p>
          <a:p>
            <a:pPr marL="640080" lvl="1" indent="-283464"/>
            <a:r>
              <a:rPr lang="en-US" dirty="0"/>
              <a:t>Reach out to the course staff for support</a:t>
            </a:r>
          </a:p>
          <a:p>
            <a:pPr marL="640080" lvl="1" indent="-283464"/>
            <a:endParaRPr lang="en-US" dirty="0"/>
          </a:p>
          <a:p>
            <a:pPr marL="347472" lvl="0" indent="-347472"/>
            <a:r>
              <a:rPr lang="en-US" dirty="0"/>
              <a:t>Part II: Professor Meeting Report</a:t>
            </a:r>
          </a:p>
          <a:p>
            <a:pPr marL="640080" lvl="1" indent="-283464"/>
            <a:r>
              <a:rPr lang="en-US" dirty="0"/>
              <a:t>Due in two weeks on 12/1 at 11:59pm</a:t>
            </a:r>
          </a:p>
          <a:p>
            <a:pPr marL="640080" lvl="1" indent="-283464"/>
            <a:r>
              <a:rPr lang="en-US" dirty="0"/>
              <a:t>Schedule the meeting as early as possible</a:t>
            </a:r>
          </a:p>
          <a:p>
            <a:pPr marL="640080" lvl="1" indent="-283464"/>
            <a:r>
              <a:rPr lang="en-US" dirty="0"/>
              <a:t>Please do not tell your professor this is for an assignment</a:t>
            </a:r>
            <a:endParaRPr dirty="0"/>
          </a:p>
        </p:txBody>
      </p:sp>
      <p:sp>
        <p:nvSpPr>
          <p:cNvPr id="748" name="Google Shape;74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7, Part I: Midterm Corrections</a:t>
            </a:r>
            <a:endParaRPr dirty="0"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1151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Review feedback from the course staff, celebrate the questions you got right, reflect on which areas you can continue to grow in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If you think a problem was graded incorrectly, feel free to submit a regrade request on </a:t>
            </a:r>
            <a:r>
              <a:rPr lang="en-US" dirty="0" err="1"/>
              <a:t>Gradescope</a:t>
            </a:r>
            <a:endParaRPr lang="en-US" dirty="0"/>
          </a:p>
          <a:p>
            <a:pPr marL="804672" lvl="1" indent="-347472"/>
            <a:r>
              <a:rPr lang="en-US" dirty="0"/>
              <a:t>Don’t be afraid to challenge our grading</a:t>
            </a:r>
          </a:p>
          <a:p>
            <a:pPr marL="804672" lvl="1" indent="-347472"/>
            <a:r>
              <a:rPr lang="en-US" dirty="0"/>
              <a:t>This is a great learning opportunity for us all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You can earn up to 50% of the points back that you missed on the midterm</a:t>
            </a:r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20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Professor Meeting Report Discussion</a:t>
            </a:r>
            <a:endParaRPr dirty="0"/>
          </a:p>
        </p:txBody>
      </p:sp>
      <p:sp>
        <p:nvSpPr>
          <p:cNvPr id="747" name="Google Shape;74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04057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 groups, spend 4-6 minutes discussing these questions: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Which professors are you thinking about reaching out to? Why do you choose them?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questions would you ask to your professor? Why did you choose those questions?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How can you apply the skill of meeting with professors in different contexts to help you succeed as a UW student? In your career?</a:t>
            </a:r>
          </a:p>
        </p:txBody>
      </p:sp>
      <p:sp>
        <p:nvSpPr>
          <p:cNvPr id="748" name="Google Shape;74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501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15 Reminders</a:t>
            </a:r>
            <a:endParaRPr dirty="0"/>
          </a:p>
        </p:txBody>
      </p:sp>
      <p:sp>
        <p:nvSpPr>
          <p:cNvPr id="747" name="Google Shape;74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0598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6: Mock Exam Problem &amp; Building a Computer due tonight (11/17)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7: Midterm Corrections &amp; Professor Meeting Report released, due next </a:t>
            </a:r>
            <a:r>
              <a:rPr lang="en-US" b="1" dirty="0"/>
              <a:t>Wednesday</a:t>
            </a:r>
            <a:r>
              <a:rPr lang="en-US" dirty="0"/>
              <a:t> (11/23) at 11:59pm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i="1" dirty="0"/>
              <a:t>Eric will host an extra office hours next Tuesday (11/22) at 1:30pm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Course staff support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Eric has office hours in CSE2 153 today after lecture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Feel free to post your questions on the Ed board as well</a:t>
            </a:r>
          </a:p>
        </p:txBody>
      </p:sp>
      <p:sp>
        <p:nvSpPr>
          <p:cNvPr id="748" name="Google Shape;74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17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Strategies for Networking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Get involved in communities on campus (e.g., RSOs, </a:t>
            </a:r>
            <a:r>
              <a:rPr lang="en-US" dirty="0" err="1">
                <a:solidFill>
                  <a:schemeClr val="tx1"/>
                </a:solidFill>
              </a:rPr>
              <a:t>TAing</a:t>
            </a:r>
            <a:r>
              <a:rPr lang="en-US" dirty="0">
                <a:solidFill>
                  <a:schemeClr val="tx1"/>
                </a:solidFill>
              </a:rPr>
              <a:t>, research, part-time campus job)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indent="-347472"/>
            <a:r>
              <a:rPr lang="en-US" dirty="0">
                <a:solidFill>
                  <a:schemeClr val="tx1"/>
                </a:solidFill>
              </a:rPr>
              <a:t>Invest in building relationships with people and developing a presence in their lives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Take time to reflect on how others can support you by bringing to them your interests and questions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Not all networking efforts will be well-received, but don’t be afraid to just go for it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989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Discussion on Building Connections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In groups, spend 4-6 minutes discussing these questions: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 what ways do you already connection with others on a regular basis? How else can you build your connections?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How can you benefit from building your community of people you can network with?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would you share with someone you recently made a connection with?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313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People Connections in College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Benefits of Building Connections, Networking Strategies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Exploring the Compiler Phases</a:t>
            </a:r>
          </a:p>
          <a:p>
            <a:pPr marL="640080" lvl="1" indent="-283464"/>
            <a:r>
              <a:rPr lang="en-US" b="1" dirty="0">
                <a:solidFill>
                  <a:srgbClr val="4B2A85"/>
                </a:solidFill>
              </a:rPr>
              <a:t>Scanner: Process of Tokenizing an Input File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Parser: Making Meaning From Tokens Through ASTs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Type Checking, Optimization, and Code Generation</a:t>
            </a:r>
            <a:endParaRPr dirty="0">
              <a:solidFill>
                <a:schemeClr val="tx1"/>
              </a:solidFill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Project 7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Midterm Corrections, Professor Meeting Report</a:t>
            </a:r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209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/>
          <p:nvPr/>
        </p:nvSpPr>
        <p:spPr>
          <a:xfrm>
            <a:off x="396875" y="3756480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Reads a giant string, breaks down into tokens</a:t>
            </a:r>
            <a:endParaRPr dirty="0"/>
          </a:p>
          <a:p>
            <a:pPr marL="640080" marR="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token has a type: what role does this token play?</a:t>
            </a:r>
            <a:endParaRPr dirty="0"/>
          </a:p>
          <a:p>
            <a:pPr marL="1051560" marR="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                  is a type representing an occurrence of “{“</a:t>
            </a:r>
            <a:endParaRPr dirty="0"/>
          </a:p>
          <a:p>
            <a:pPr marL="640080" marR="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types do we care about? The “building blocks” of our programming language:</a:t>
            </a:r>
            <a:endParaRPr dirty="0"/>
          </a:p>
          <a:p>
            <a:pPr marL="1051560" marR="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Keywords (e.g.,                    )</a:t>
            </a:r>
            <a: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perators (e.g.,                  )</a:t>
            </a:r>
            <a: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and</a:t>
            </a:r>
            <a:br>
              <a:rPr lang="en-US" sz="2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unctuation (e.g.,                     or                )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" name="Google Shape;256;p13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693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</a:t>
            </a:r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258" name="Google Shape;258;p13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init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6" name="Google Shape;266;p13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7" name="Google Shape;267;p13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8" name="Google Shape;268;p13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9" name="Google Shape;269;p13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0" name="Google Shape;270;p13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13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13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3" name="Google Shape;273;p13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4" name="Google Shape;274;p13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5" name="Google Shape;275;p13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13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9" name="Google Shape;279;p13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3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3"/>
          <p:cNvSpPr/>
          <p:nvPr/>
        </p:nvSpPr>
        <p:spPr>
          <a:xfrm>
            <a:off x="3183949" y="5783761"/>
            <a:ext cx="10167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2" name="Google Shape;282;p13"/>
          <p:cNvSpPr/>
          <p:nvPr/>
        </p:nvSpPr>
        <p:spPr>
          <a:xfrm>
            <a:off x="6116889" y="5773713"/>
            <a:ext cx="9174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3" name="Google Shape;283;p13"/>
          <p:cNvSpPr/>
          <p:nvPr/>
        </p:nvSpPr>
        <p:spPr>
          <a:xfrm>
            <a:off x="3423063" y="6105126"/>
            <a:ext cx="10668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4" name="Google Shape;284;p13"/>
          <p:cNvSpPr/>
          <p:nvPr/>
        </p:nvSpPr>
        <p:spPr>
          <a:xfrm>
            <a:off x="4878551" y="6105126"/>
            <a:ext cx="779807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" name="Google Shape;266;p13">
            <a:extLst>
              <a:ext uri="{FF2B5EF4-FFF2-40B4-BE49-F238E27FC236}">
                <a16:creationId xmlns:a16="http://schemas.microsoft.com/office/drawing/2014/main" id="{07A44A16-B774-6346-BDEC-B5483675DA8A}"/>
              </a:ext>
            </a:extLst>
          </p:cNvPr>
          <p:cNvSpPr/>
          <p:nvPr/>
        </p:nvSpPr>
        <p:spPr>
          <a:xfrm>
            <a:off x="2049968" y="4674243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6452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  <p:bldP spid="282" grpId="0" animBg="1"/>
      <p:bldP spid="283" grpId="0" animBg="1"/>
      <p:bldP spid="2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"/>
          <p:cNvSpPr txBox="1">
            <a:spLocks noGrp="1"/>
          </p:cNvSpPr>
          <p:nvPr>
            <p:ph type="body" idx="1"/>
          </p:nvPr>
        </p:nvSpPr>
        <p:spPr>
          <a:xfrm>
            <a:off x="396875" y="3939944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addition to a </a:t>
            </a:r>
            <a:r>
              <a:rPr lang="en-US" u="sng" dirty="0"/>
              <a:t>type</a:t>
            </a:r>
            <a:r>
              <a:rPr lang="en-US" dirty="0"/>
              <a:t>, some tokens carry a </a:t>
            </a:r>
            <a:r>
              <a:rPr lang="en-US" u="sng" dirty="0"/>
              <a:t>value</a:t>
            </a:r>
            <a:r>
              <a:rPr lang="en-US" dirty="0"/>
              <a:t>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Identifiers (e.g.,                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Numbers (e.g.,                 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Scanner should present a </a:t>
            </a:r>
            <a:r>
              <a:rPr lang="en-US" i="1" dirty="0"/>
              <a:t>clean</a:t>
            </a:r>
            <a:r>
              <a:rPr lang="en-US" dirty="0"/>
              <a:t> token stream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No whitespace or comments: the rest of the compiler only wants to consider things that change program meaning</a:t>
            </a:r>
            <a:endParaRPr dirty="0"/>
          </a:p>
        </p:txBody>
      </p:sp>
      <p:sp>
        <p:nvSpPr>
          <p:cNvPr id="291" name="Google Shape;291;p14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init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4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693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Scanner</a:t>
            </a:r>
            <a:endParaRPr/>
          </a:p>
        </p:txBody>
      </p:sp>
      <p:sp>
        <p:nvSpPr>
          <p:cNvPr id="294" name="Google Shape;294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95" name="Google Shape;295;p14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4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4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4"/>
          <p:cNvSpPr/>
          <p:nvPr/>
        </p:nvSpPr>
        <p:spPr>
          <a:xfrm>
            <a:off x="2999823" y="4550989"/>
            <a:ext cx="8124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Google Shape;300;p14"/>
          <p:cNvSpPr/>
          <p:nvPr/>
        </p:nvSpPr>
        <p:spPr>
          <a:xfrm>
            <a:off x="2908523" y="4922564"/>
            <a:ext cx="857700" cy="25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2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1" name="Google Shape;301;p14"/>
          <p:cNvSpPr/>
          <p:nvPr/>
        </p:nvSpPr>
        <p:spPr>
          <a:xfrm>
            <a:off x="1971674" y="1743925"/>
            <a:ext cx="812400" cy="365100"/>
          </a:xfrm>
          <a:prstGeom prst="noSmoking">
            <a:avLst>
              <a:gd name="adj" fmla="val 7949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4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3" name="Google Shape;303;p14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4" name="Google Shape;304;p14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Google Shape;305;p14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6" name="Google Shape;306;p14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7" name="Google Shape;307;p14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8" name="Google Shape;308;p14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9" name="Google Shape;309;p14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0" name="Google Shape;310;p14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1" name="Google Shape;311;p14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Google Shape;312;p14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3" name="Google Shape;313;p14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4" name="Google Shape;314;p14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5" name="Google Shape;315;p14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6" name="Google Shape;316;p14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7" name="Google Shape;317;p14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p14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9" name="Google Shape;319;p14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574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" grpId="0" animBg="1"/>
      <p:bldP spid="30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326" name="Google Shape;326;p15"/>
          <p:cNvSpPr txBox="1">
            <a:spLocks noGrp="1"/>
          </p:cNvSpPr>
          <p:nvPr>
            <p:ph type="body" idx="1"/>
          </p:nvPr>
        </p:nvSpPr>
        <p:spPr>
          <a:xfrm>
            <a:off x="396875" y="3939944"/>
            <a:ext cx="8366125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if we split the input program on whitespace, and match each segment to a token type? (E.g., “{“ → LCURLY)</a:t>
            </a:r>
          </a:p>
          <a:p>
            <a:pPr marL="804672" lvl="1" indent="-347472">
              <a:spcBef>
                <a:spcPts val="440"/>
              </a:spcBef>
              <a:buSzPts val="2080"/>
              <a:buFont typeface="Noto Sans Symbols"/>
              <a:buChar char="❖"/>
            </a:pPr>
            <a:endParaRPr sz="20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Tempting, but we would end up with “a,” “bar;” “bar=10;”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Whitespace is tricky: generally, we want to ignore it, but we can’t count on it being there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29" name="Google Shape;329;p15"/>
          <p:cNvSpPr/>
          <p:nvPr/>
        </p:nvSpPr>
        <p:spPr>
          <a:xfrm>
            <a:off x="2590288" y="2911675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5"/>
          <p:cNvSpPr/>
          <p:nvPr/>
        </p:nvSpPr>
        <p:spPr>
          <a:xfrm>
            <a:off x="425025" y="1284175"/>
            <a:ext cx="2877600" cy="12846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function void main()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var int a, bar;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bar=10; // init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5"/>
          <p:cNvSpPr/>
          <p:nvPr/>
        </p:nvSpPr>
        <p:spPr>
          <a:xfrm>
            <a:off x="4648925" y="543975"/>
            <a:ext cx="4050600" cy="30600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Token Stream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5"/>
          <p:cNvSpPr/>
          <p:nvPr/>
        </p:nvSpPr>
        <p:spPr>
          <a:xfrm>
            <a:off x="4941375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FUNCTION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3" name="Google Shape;333;p15"/>
          <p:cNvSpPr/>
          <p:nvPr/>
        </p:nvSpPr>
        <p:spPr>
          <a:xfrm>
            <a:off x="6072404" y="864475"/>
            <a:ext cx="7158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4" name="Google Shape;334;p15"/>
          <p:cNvSpPr/>
          <p:nvPr/>
        </p:nvSpPr>
        <p:spPr>
          <a:xfrm>
            <a:off x="6801352" y="8644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ID(main)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5" name="Google Shape;335;p15"/>
          <p:cNvSpPr/>
          <p:nvPr/>
        </p:nvSpPr>
        <p:spPr>
          <a:xfrm>
            <a:off x="494137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6" name="Google Shape;336;p15"/>
          <p:cNvSpPr/>
          <p:nvPr/>
        </p:nvSpPr>
        <p:spPr>
          <a:xfrm>
            <a:off x="5900000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RPAREN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7" name="Google Shape;337;p15"/>
          <p:cNvSpPr/>
          <p:nvPr/>
        </p:nvSpPr>
        <p:spPr>
          <a:xfrm>
            <a:off x="6858625" y="12841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8" name="Google Shape;338;p15"/>
          <p:cNvSpPr/>
          <p:nvPr/>
        </p:nvSpPr>
        <p:spPr>
          <a:xfrm>
            <a:off x="7817250" y="12841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9" name="Google Shape;339;p15"/>
          <p:cNvSpPr/>
          <p:nvPr/>
        </p:nvSpPr>
        <p:spPr>
          <a:xfrm>
            <a:off x="4941375" y="1680275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0" name="Google Shape;340;p15"/>
          <p:cNvSpPr/>
          <p:nvPr/>
        </p:nvSpPr>
        <p:spPr>
          <a:xfrm>
            <a:off x="5638023" y="1680275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ID(a)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1" name="Google Shape;341;p15"/>
          <p:cNvSpPr/>
          <p:nvPr/>
        </p:nvSpPr>
        <p:spPr>
          <a:xfrm>
            <a:off x="6556325" y="1681098"/>
            <a:ext cx="88274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COMMA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2" name="Google Shape;342;p15"/>
          <p:cNvSpPr/>
          <p:nvPr/>
        </p:nvSpPr>
        <p:spPr>
          <a:xfrm>
            <a:off x="7465200" y="1680917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3" name="Google Shape;343;p15"/>
          <p:cNvSpPr/>
          <p:nvPr/>
        </p:nvSpPr>
        <p:spPr>
          <a:xfrm>
            <a:off x="4941375" y="2093300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Google Shape;344;p15"/>
          <p:cNvSpPr/>
          <p:nvPr/>
        </p:nvSpPr>
        <p:spPr>
          <a:xfrm>
            <a:off x="6005550" y="2503225"/>
            <a:ext cx="106920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NUM(10)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5" name="Google Shape;345;p15"/>
          <p:cNvSpPr/>
          <p:nvPr/>
        </p:nvSpPr>
        <p:spPr>
          <a:xfrm>
            <a:off x="6264494" y="2086147"/>
            <a:ext cx="662382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LET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6" name="Google Shape;346;p15"/>
          <p:cNvSpPr/>
          <p:nvPr/>
        </p:nvSpPr>
        <p:spPr>
          <a:xfrm>
            <a:off x="4941375" y="2501200"/>
            <a:ext cx="101248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7" name="Google Shape;347;p15"/>
          <p:cNvSpPr/>
          <p:nvPr/>
        </p:nvSpPr>
        <p:spPr>
          <a:xfrm>
            <a:off x="6973475" y="2096875"/>
            <a:ext cx="1122008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ID(bar)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8" name="Google Shape;348;p15"/>
          <p:cNvSpPr/>
          <p:nvPr/>
        </p:nvSpPr>
        <p:spPr>
          <a:xfrm>
            <a:off x="7121925" y="2503225"/>
            <a:ext cx="1276520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SEMICOLON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Google Shape;349;p15"/>
          <p:cNvSpPr/>
          <p:nvPr/>
        </p:nvSpPr>
        <p:spPr>
          <a:xfrm>
            <a:off x="4941375" y="2911675"/>
            <a:ext cx="931964" cy="285000"/>
          </a:xfrm>
          <a:prstGeom prst="roundRect">
            <a:avLst>
              <a:gd name="adj" fmla="val 16667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RCURLY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0" name="Google Shape;350;p15"/>
          <p:cNvSpPr/>
          <p:nvPr/>
        </p:nvSpPr>
        <p:spPr>
          <a:xfrm rot="10800000" flipH="1">
            <a:off x="1697550" y="2719825"/>
            <a:ext cx="818400" cy="7869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5"/>
          <p:cNvSpPr/>
          <p:nvPr/>
        </p:nvSpPr>
        <p:spPr>
          <a:xfrm>
            <a:off x="3877613" y="2945275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58;p16">
            <a:extLst>
              <a:ext uri="{FF2B5EF4-FFF2-40B4-BE49-F238E27FC236}">
                <a16:creationId xmlns:a16="http://schemas.microsoft.com/office/drawing/2014/main" id="{DC535741-E33A-B09C-E75E-21CA390B52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025" y="435675"/>
            <a:ext cx="4092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Scanner: How?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233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2931</Words>
  <Application>Microsoft Macintosh PowerPoint</Application>
  <PresentationFormat>On-screen Show (4:3)</PresentationFormat>
  <Paragraphs>918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Noto Sans Symbols</vt:lpstr>
      <vt:lpstr>Arial</vt:lpstr>
      <vt:lpstr>Arial Narrow</vt:lpstr>
      <vt:lpstr>Calibri</vt:lpstr>
      <vt:lpstr>Consolas</vt:lpstr>
      <vt:lpstr>Courier New</vt:lpstr>
      <vt:lpstr>Times New Roman</vt:lpstr>
      <vt:lpstr>UWTheme-333-Sp18</vt:lpstr>
      <vt:lpstr>Building Connections &amp; Compiler Phases</vt:lpstr>
      <vt:lpstr>Lecture Outline</vt:lpstr>
      <vt:lpstr>Benefits of Building Connections</vt:lpstr>
      <vt:lpstr>Strategies for Networking</vt:lpstr>
      <vt:lpstr>Discussion on Building Connections</vt:lpstr>
      <vt:lpstr>Lecture Outline</vt:lpstr>
      <vt:lpstr>The Scanner</vt:lpstr>
      <vt:lpstr>The Scanner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How?</vt:lpstr>
      <vt:lpstr>The Scanner: Why?</vt:lpstr>
      <vt:lpstr>Lecture Outline</vt:lpstr>
      <vt:lpstr>The Parser</vt:lpstr>
      <vt:lpstr>The Parser: How?</vt:lpstr>
      <vt:lpstr>Describing a Programming Language</vt:lpstr>
      <vt:lpstr>Describing a Programming Language</vt:lpstr>
      <vt:lpstr>Lecture Outline</vt:lpstr>
      <vt:lpstr>Type Checking (Semantic Analysis)</vt:lpstr>
      <vt:lpstr>Optimization</vt:lpstr>
      <vt:lpstr>Code Generation</vt:lpstr>
      <vt:lpstr>Lecture Outline</vt:lpstr>
      <vt:lpstr>Project 7 Overview</vt:lpstr>
      <vt:lpstr>Project 7, Part I: Midterm Corrections</vt:lpstr>
      <vt:lpstr>Professor Meeting Report Discussion</vt:lpstr>
      <vt:lpstr>Lecture 15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Debrief, Compilers</dc:title>
  <dc:creator>Aaron Johnston</dc:creator>
  <cp:lastModifiedBy>Eric Fan</cp:lastModifiedBy>
  <cp:revision>111</cp:revision>
  <dcterms:created xsi:type="dcterms:W3CDTF">2018-03-28T08:00:24Z</dcterms:created>
  <dcterms:modified xsi:type="dcterms:W3CDTF">2022-11-17T22:00:39Z</dcterms:modified>
</cp:coreProperties>
</file>